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73" r:id="rId6"/>
    <p:sldId id="276" r:id="rId7"/>
    <p:sldId id="261" r:id="rId8"/>
    <p:sldId id="274" r:id="rId9"/>
    <p:sldId id="281" r:id="rId10"/>
    <p:sldId id="277" r:id="rId11"/>
    <p:sldId id="267" r:id="rId12"/>
    <p:sldId id="275" r:id="rId13"/>
    <p:sldId id="278" r:id="rId14"/>
    <p:sldId id="268" r:id="rId15"/>
    <p:sldId id="269" r:id="rId16"/>
    <p:sldId id="260" r:id="rId17"/>
    <p:sldId id="272" r:id="rId18"/>
    <p:sldId id="262" r:id="rId19"/>
    <p:sldId id="263" r:id="rId20"/>
    <p:sldId id="264" r:id="rId21"/>
    <p:sldId id="271" r:id="rId22"/>
    <p:sldId id="279"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63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54FB19-3CB7-451E-9909-1A8AF0FB3EE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375615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4FB19-3CB7-451E-9909-1A8AF0FB3EE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88218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4FB19-3CB7-451E-9909-1A8AF0FB3EE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357017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4FB19-3CB7-451E-9909-1A8AF0FB3EE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1942222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4FB19-3CB7-451E-9909-1A8AF0FB3EE0}"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163125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4FB19-3CB7-451E-9909-1A8AF0FB3EE0}"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84184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4FB19-3CB7-451E-9909-1A8AF0FB3EE0}"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2425797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4FB19-3CB7-451E-9909-1A8AF0FB3EE0}"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266972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4FB19-3CB7-451E-9909-1A8AF0FB3EE0}"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17003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4FB19-3CB7-451E-9909-1A8AF0FB3EE0}"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116912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4FB19-3CB7-451E-9909-1A8AF0FB3EE0}"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9AF50-3B75-4C48-86AE-88B71941CBED}" type="slidenum">
              <a:rPr lang="en-US" smtClean="0"/>
              <a:t>‹#›</a:t>
            </a:fld>
            <a:endParaRPr lang="en-US"/>
          </a:p>
        </p:txBody>
      </p:sp>
    </p:spTree>
    <p:extLst>
      <p:ext uri="{BB962C8B-B14F-4D97-AF65-F5344CB8AC3E}">
        <p14:creationId xmlns:p14="http://schemas.microsoft.com/office/powerpoint/2010/main" val="332639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4FB19-3CB7-451E-9909-1A8AF0FB3EE0}" type="datetimeFigureOut">
              <a:rPr lang="en-US" smtClean="0"/>
              <a:t>3/28/2023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9AF50-3B75-4C48-86AE-88B71941CBED}" type="slidenum">
              <a:rPr lang="en-US" smtClean="0"/>
              <a:t>‹#›</a:t>
            </a:fld>
            <a:endParaRPr lang="en-US"/>
          </a:p>
        </p:txBody>
      </p:sp>
    </p:spTree>
    <p:extLst>
      <p:ext uri="{BB962C8B-B14F-4D97-AF65-F5344CB8AC3E}">
        <p14:creationId xmlns:p14="http://schemas.microsoft.com/office/powerpoint/2010/main" val="249842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rabbitears.info/" TargetMode="External"/><Relationship Id="rId2" Type="http://schemas.openxmlformats.org/officeDocument/2006/relationships/hyperlink" Target="https://otadtv.com/tvtower/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effectLst>
                  <a:outerShdw blurRad="50800" dist="38100" dir="18900000" algn="bl" rotWithShape="0">
                    <a:prstClr val="black">
                      <a:alpha val="40000"/>
                    </a:prstClr>
                  </a:outerShdw>
                </a:effectLst>
              </a:rPr>
              <a:t>EVIL TELEVISION RFI</a:t>
            </a:r>
            <a:endParaRPr lang="en-US" sz="4800" b="1" dirty="0">
              <a:effectLst>
                <a:outerShdw blurRad="50800" dist="38100" dir="18900000" algn="bl" rotWithShape="0">
                  <a:prstClr val="black">
                    <a:alpha val="40000"/>
                  </a:prstClr>
                </a:outerShdw>
              </a:effectLst>
            </a:endParaRPr>
          </a:p>
        </p:txBody>
      </p:sp>
      <p:sp>
        <p:nvSpPr>
          <p:cNvPr id="3" name="Subtitle 2"/>
          <p:cNvSpPr>
            <a:spLocks noGrp="1"/>
          </p:cNvSpPr>
          <p:nvPr>
            <p:ph type="subTitle" idx="1"/>
          </p:nvPr>
        </p:nvSpPr>
        <p:spPr/>
        <p:txBody>
          <a:bodyPr/>
          <a:lstStyle/>
          <a:p>
            <a:r>
              <a:rPr lang="en-US" dirty="0" smtClean="0">
                <a:solidFill>
                  <a:srgbClr val="FF0000"/>
                </a:solidFill>
                <a:effectLst>
                  <a:innerShdw blurRad="63500" dist="50800" dir="13500000">
                    <a:prstClr val="black">
                      <a:alpha val="50000"/>
                    </a:prstClr>
                  </a:innerShdw>
                </a:effectLst>
              </a:rPr>
              <a:t>How to Co exist with those 1 Megawatt TV behemoths</a:t>
            </a:r>
            <a:endParaRPr lang="en-US" dirty="0">
              <a:solidFill>
                <a:srgbClr val="FF0000"/>
              </a:solidFill>
              <a:effectLst>
                <a:innerShdw blurRad="63500" dist="50800" dir="13500000">
                  <a:prstClr val="black">
                    <a:alpha val="50000"/>
                  </a:prstClr>
                </a:innerShdw>
              </a:effectLst>
            </a:endParaRPr>
          </a:p>
        </p:txBody>
      </p:sp>
      <p:sp>
        <p:nvSpPr>
          <p:cNvPr id="4" name="TextBox 3"/>
          <p:cNvSpPr txBox="1"/>
          <p:nvPr/>
        </p:nvSpPr>
        <p:spPr>
          <a:xfrm>
            <a:off x="5334000" y="5943600"/>
            <a:ext cx="3048000" cy="381000"/>
          </a:xfrm>
          <a:prstGeom prst="rect">
            <a:avLst/>
          </a:prstGeom>
          <a:noFill/>
        </p:spPr>
        <p:txBody>
          <a:bodyPr wrap="square" rtlCol="0">
            <a:spAutoFit/>
          </a:bodyPr>
          <a:lstStyle/>
          <a:p>
            <a:r>
              <a:rPr lang="en-US" dirty="0" smtClean="0"/>
              <a:t>Dave Olean K1WHS</a:t>
            </a:r>
            <a:endParaRPr lang="en-US" dirty="0"/>
          </a:p>
        </p:txBody>
      </p:sp>
    </p:spTree>
    <p:extLst>
      <p:ext uri="{BB962C8B-B14F-4D97-AF65-F5344CB8AC3E}">
        <p14:creationId xmlns:p14="http://schemas.microsoft.com/office/powerpoint/2010/main" val="343275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#2</a:t>
            </a:r>
            <a:endParaRPr lang="en-US" dirty="0"/>
          </a:p>
        </p:txBody>
      </p:sp>
      <p:sp>
        <p:nvSpPr>
          <p:cNvPr id="3" name="Content Placeholder 2"/>
          <p:cNvSpPr>
            <a:spLocks noGrp="1"/>
          </p:cNvSpPr>
          <p:nvPr>
            <p:ph idx="1"/>
          </p:nvPr>
        </p:nvSpPr>
        <p:spPr/>
        <p:txBody>
          <a:bodyPr/>
          <a:lstStyle/>
          <a:p>
            <a:r>
              <a:rPr lang="en-US" dirty="0" smtClean="0"/>
              <a:t>“We’re </a:t>
            </a:r>
            <a:r>
              <a:rPr lang="en-US" dirty="0" err="1" smtClean="0"/>
              <a:t>gonna</a:t>
            </a:r>
            <a:r>
              <a:rPr lang="en-US" dirty="0" smtClean="0"/>
              <a:t> need a bigger box”</a:t>
            </a:r>
          </a:p>
          <a:p>
            <a:r>
              <a:rPr lang="en-US" dirty="0" smtClean="0"/>
              <a:t>WD5AGO Silver Plated Cavity Preamp is BIG.</a:t>
            </a:r>
          </a:p>
          <a:p>
            <a:r>
              <a:rPr lang="en-US" dirty="0" smtClean="0"/>
              <a:t>Update the coax relay to a QRO design</a:t>
            </a:r>
          </a:p>
          <a:p>
            <a:r>
              <a:rPr lang="en-US" dirty="0" smtClean="0"/>
              <a:t>Input circuit has much better selectivity below the operating frequency. Channel 11 is at 204 </a:t>
            </a:r>
            <a:r>
              <a:rPr lang="en-US" dirty="0" err="1" smtClean="0"/>
              <a:t>MHz.</a:t>
            </a:r>
            <a:r>
              <a:rPr lang="en-US" dirty="0" smtClean="0"/>
              <a:t> Input cavity has loss at 204 </a:t>
            </a:r>
            <a:r>
              <a:rPr lang="en-US" dirty="0" err="1" smtClean="0"/>
              <a:t>MHz.</a:t>
            </a:r>
            <a:endParaRPr lang="en-US" dirty="0" smtClean="0"/>
          </a:p>
          <a:p>
            <a:r>
              <a:rPr lang="en-US" dirty="0" smtClean="0"/>
              <a:t>Better coax relay  </a:t>
            </a:r>
            <a:r>
              <a:rPr lang="en-US" dirty="0" err="1" smtClean="0"/>
              <a:t>Dynatech</a:t>
            </a:r>
            <a:r>
              <a:rPr lang="en-US" dirty="0" smtClean="0"/>
              <a:t> with SC </a:t>
            </a:r>
            <a:r>
              <a:rPr lang="en-US" dirty="0" err="1" smtClean="0"/>
              <a:t>conn’s</a:t>
            </a:r>
            <a:r>
              <a:rPr lang="en-US" dirty="0" smtClean="0"/>
              <a:t>.</a:t>
            </a:r>
          </a:p>
          <a:p>
            <a:r>
              <a:rPr lang="en-US" dirty="0" smtClean="0"/>
              <a:t>The good cavity preamp removed all RFI.</a:t>
            </a:r>
            <a:endParaRPr lang="en-US" dirty="0"/>
          </a:p>
        </p:txBody>
      </p:sp>
    </p:spTree>
    <p:extLst>
      <p:ext uri="{BB962C8B-B14F-4D97-AF65-F5344CB8AC3E}">
        <p14:creationId xmlns:p14="http://schemas.microsoft.com/office/powerpoint/2010/main" val="2005152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52400"/>
            <a:ext cx="7493261" cy="5619946"/>
          </a:xfrm>
          <a:prstGeom prst="rect">
            <a:avLst/>
          </a:prstGeom>
        </p:spPr>
      </p:pic>
      <p:sp>
        <p:nvSpPr>
          <p:cNvPr id="5" name="TextBox 4"/>
          <p:cNvSpPr txBox="1"/>
          <p:nvPr/>
        </p:nvSpPr>
        <p:spPr>
          <a:xfrm>
            <a:off x="304800" y="5867400"/>
            <a:ext cx="8305800" cy="369332"/>
          </a:xfrm>
          <a:prstGeom prst="rect">
            <a:avLst/>
          </a:prstGeom>
          <a:noFill/>
        </p:spPr>
        <p:txBody>
          <a:bodyPr wrap="square" rtlCol="0">
            <a:spAutoFit/>
          </a:bodyPr>
          <a:lstStyle/>
          <a:p>
            <a:r>
              <a:rPr lang="en-US" dirty="0" smtClean="0"/>
              <a:t>Version 2.0 Larger Preamp housing for WD5AGO preamp and high power coax relay.</a:t>
            </a:r>
            <a:endParaRPr lang="en-US" dirty="0"/>
          </a:p>
        </p:txBody>
      </p:sp>
      <p:sp>
        <p:nvSpPr>
          <p:cNvPr id="2" name="TextBox 1"/>
          <p:cNvSpPr txBox="1"/>
          <p:nvPr/>
        </p:nvSpPr>
        <p:spPr>
          <a:xfrm>
            <a:off x="990600" y="6172200"/>
            <a:ext cx="7315200" cy="369332"/>
          </a:xfrm>
          <a:prstGeom prst="rect">
            <a:avLst/>
          </a:prstGeom>
          <a:noFill/>
        </p:spPr>
        <p:txBody>
          <a:bodyPr wrap="square" rtlCol="0">
            <a:spAutoFit/>
          </a:bodyPr>
          <a:lstStyle/>
          <a:p>
            <a:r>
              <a:rPr lang="en-US" dirty="0" smtClean="0"/>
              <a:t>Preamp coax input is right next to the </a:t>
            </a:r>
            <a:r>
              <a:rPr lang="en-US" dirty="0" err="1" smtClean="0"/>
              <a:t>Dynatech</a:t>
            </a:r>
            <a:r>
              <a:rPr lang="en-US" dirty="0" smtClean="0"/>
              <a:t> Hi power coax relay. </a:t>
            </a:r>
            <a:endParaRPr lang="en-US" dirty="0"/>
          </a:p>
        </p:txBody>
      </p:sp>
    </p:spTree>
    <p:extLst>
      <p:ext uri="{BB962C8B-B14F-4D97-AF65-F5344CB8AC3E}">
        <p14:creationId xmlns:p14="http://schemas.microsoft.com/office/powerpoint/2010/main" val="232346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AGO CAVITY PREAMP</a:t>
            </a:r>
            <a:endParaRPr lang="en-US" dirty="0"/>
          </a:p>
        </p:txBody>
      </p:sp>
      <p:sp>
        <p:nvSpPr>
          <p:cNvPr id="3" name="Content Placeholder 2"/>
          <p:cNvSpPr>
            <a:spLocks noGrp="1"/>
          </p:cNvSpPr>
          <p:nvPr>
            <p:ph idx="1"/>
          </p:nvPr>
        </p:nvSpPr>
        <p:spPr/>
        <p:txBody>
          <a:bodyPr/>
          <a:lstStyle/>
          <a:p>
            <a:r>
              <a:rPr lang="en-US" dirty="0" smtClean="0"/>
              <a:t>The cavity preamp is built with special TX FET </a:t>
            </a:r>
          </a:p>
          <a:p>
            <a:r>
              <a:rPr lang="en-US" dirty="0" smtClean="0"/>
              <a:t>Input circuit is very lightly loaded by the FET.</a:t>
            </a:r>
          </a:p>
          <a:p>
            <a:r>
              <a:rPr lang="en-US" dirty="0" smtClean="0"/>
              <a:t>After many attempts, it was the only solution on 222 MHz for EME. </a:t>
            </a:r>
          </a:p>
          <a:p>
            <a:r>
              <a:rPr lang="en-US" dirty="0" smtClean="0"/>
              <a:t>222MHz= 17.5 dB gain.  P1dB  Input = -5 </a:t>
            </a:r>
            <a:r>
              <a:rPr lang="en-US" dirty="0" err="1" smtClean="0"/>
              <a:t>dBm</a:t>
            </a:r>
            <a:r>
              <a:rPr lang="en-US" dirty="0" smtClean="0"/>
              <a:t> (+11.5 </a:t>
            </a:r>
            <a:r>
              <a:rPr lang="en-US" dirty="0" err="1" smtClean="0"/>
              <a:t>dBm</a:t>
            </a:r>
            <a:r>
              <a:rPr lang="en-US" dirty="0" smtClean="0"/>
              <a:t> out)</a:t>
            </a:r>
          </a:p>
          <a:p>
            <a:r>
              <a:rPr lang="en-US" dirty="0" smtClean="0"/>
              <a:t>207 MHz= 0 dB gain</a:t>
            </a:r>
          </a:p>
          <a:p>
            <a:r>
              <a:rPr lang="en-US" dirty="0" smtClean="0"/>
              <a:t>Slight loss at CH 11.  -5 dB estimated.</a:t>
            </a:r>
            <a:endParaRPr lang="en-US" dirty="0"/>
          </a:p>
        </p:txBody>
      </p:sp>
    </p:spTree>
    <p:extLst>
      <p:ext uri="{BB962C8B-B14F-4D97-AF65-F5344CB8AC3E}">
        <p14:creationId xmlns:p14="http://schemas.microsoft.com/office/powerpoint/2010/main" val="424931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Typical Preamps</a:t>
            </a:r>
            <a:endParaRPr lang="en-US" dirty="0"/>
          </a:p>
        </p:txBody>
      </p:sp>
      <p:sp>
        <p:nvSpPr>
          <p:cNvPr id="3" name="Content Placeholder 2"/>
          <p:cNvSpPr>
            <a:spLocks noGrp="1"/>
          </p:cNvSpPr>
          <p:nvPr>
            <p:ph idx="1"/>
          </p:nvPr>
        </p:nvSpPr>
        <p:spPr/>
        <p:txBody>
          <a:bodyPr/>
          <a:lstStyle/>
          <a:p>
            <a:r>
              <a:rPr lang="en-US" dirty="0" smtClean="0"/>
              <a:t>Homebrew style GASFET   Fujitsu MGF?</a:t>
            </a:r>
          </a:p>
          <a:p>
            <a:r>
              <a:rPr lang="en-US" dirty="0" smtClean="0"/>
              <a:t>LNA Technology  Cavity Preamp  High End</a:t>
            </a:r>
          </a:p>
          <a:p>
            <a:r>
              <a:rPr lang="en-US" dirty="0" smtClean="0"/>
              <a:t>DEMI 222LNA with SAW Filter.  (available on other bands as well)</a:t>
            </a:r>
          </a:p>
          <a:p>
            <a:r>
              <a:rPr lang="en-US" dirty="0" err="1" smtClean="0"/>
              <a:t>Untuned</a:t>
            </a:r>
            <a:r>
              <a:rPr lang="en-US" dirty="0" smtClean="0"/>
              <a:t> MMIC stages cause trouble if exposed to the outside world! Beware!!</a:t>
            </a:r>
          </a:p>
          <a:p>
            <a:endParaRPr lang="en-US" dirty="0"/>
          </a:p>
        </p:txBody>
      </p:sp>
    </p:spTree>
    <p:extLst>
      <p:ext uri="{BB962C8B-B14F-4D97-AF65-F5344CB8AC3E}">
        <p14:creationId xmlns:p14="http://schemas.microsoft.com/office/powerpoint/2010/main" val="340021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0"/>
            <a:ext cx="7518667" cy="56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5867600"/>
            <a:ext cx="8610600" cy="369332"/>
          </a:xfrm>
          <a:prstGeom prst="rect">
            <a:avLst/>
          </a:prstGeom>
          <a:noFill/>
        </p:spPr>
        <p:txBody>
          <a:bodyPr wrap="square" rtlCol="0">
            <a:spAutoFit/>
          </a:bodyPr>
          <a:lstStyle/>
          <a:p>
            <a:r>
              <a:rPr lang="en-US" dirty="0" smtClean="0"/>
              <a:t>Homebrew </a:t>
            </a:r>
            <a:r>
              <a:rPr lang="en-US" dirty="0" err="1" smtClean="0"/>
              <a:t>GaAsFET</a:t>
            </a:r>
            <a:r>
              <a:rPr lang="en-US" dirty="0" smtClean="0"/>
              <a:t> preamp design with silver plated input coil and piston trimmer input</a:t>
            </a:r>
            <a:endParaRPr lang="en-US" dirty="0"/>
          </a:p>
        </p:txBody>
      </p:sp>
      <p:sp>
        <p:nvSpPr>
          <p:cNvPr id="2" name="TextBox 1"/>
          <p:cNvSpPr txBox="1"/>
          <p:nvPr/>
        </p:nvSpPr>
        <p:spPr>
          <a:xfrm>
            <a:off x="2971800" y="6236932"/>
            <a:ext cx="2362200" cy="369332"/>
          </a:xfrm>
          <a:prstGeom prst="rect">
            <a:avLst/>
          </a:prstGeom>
          <a:noFill/>
        </p:spPr>
        <p:txBody>
          <a:bodyPr wrap="square" rtlCol="0">
            <a:spAutoFit/>
          </a:bodyPr>
          <a:lstStyle/>
          <a:p>
            <a:r>
              <a:rPr lang="en-US" dirty="0" smtClean="0"/>
              <a:t>P1dB = -28 </a:t>
            </a:r>
            <a:r>
              <a:rPr lang="en-US" dirty="0" err="1" smtClean="0"/>
              <a:t>dBm</a:t>
            </a:r>
            <a:endParaRPr lang="en-US" dirty="0"/>
          </a:p>
        </p:txBody>
      </p:sp>
    </p:spTree>
    <p:extLst>
      <p:ext uri="{BB962C8B-B14F-4D97-AF65-F5344CB8AC3E}">
        <p14:creationId xmlns:p14="http://schemas.microsoft.com/office/powerpoint/2010/main" val="278888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2400"/>
            <a:ext cx="7620000" cy="5715000"/>
          </a:xfrm>
          <a:prstGeom prst="rect">
            <a:avLst/>
          </a:prstGeom>
        </p:spPr>
      </p:pic>
      <p:sp>
        <p:nvSpPr>
          <p:cNvPr id="4" name="TextBox 3"/>
          <p:cNvSpPr txBox="1"/>
          <p:nvPr/>
        </p:nvSpPr>
        <p:spPr>
          <a:xfrm>
            <a:off x="1421876" y="5943600"/>
            <a:ext cx="7696200" cy="369332"/>
          </a:xfrm>
          <a:prstGeom prst="rect">
            <a:avLst/>
          </a:prstGeom>
          <a:noFill/>
        </p:spPr>
        <p:txBody>
          <a:bodyPr wrap="square" rtlCol="0">
            <a:spAutoFit/>
          </a:bodyPr>
          <a:lstStyle/>
          <a:p>
            <a:r>
              <a:rPr lang="en-US" dirty="0" smtClean="0"/>
              <a:t>HB </a:t>
            </a:r>
            <a:r>
              <a:rPr lang="en-US" dirty="0" err="1" smtClean="0"/>
              <a:t>Gasfet</a:t>
            </a:r>
            <a:r>
              <a:rPr lang="en-US" dirty="0" smtClean="0"/>
              <a:t> preamp </a:t>
            </a:r>
            <a:r>
              <a:rPr lang="en-US" dirty="0" err="1" smtClean="0"/>
              <a:t>bandpass</a:t>
            </a:r>
            <a:r>
              <a:rPr lang="en-US" dirty="0" smtClean="0"/>
              <a:t> with silver plated coil input circuit.</a:t>
            </a:r>
            <a:endParaRPr lang="en-US" dirty="0"/>
          </a:p>
        </p:txBody>
      </p:sp>
    </p:spTree>
    <p:extLst>
      <p:ext uri="{BB962C8B-B14F-4D97-AF65-F5344CB8AC3E}">
        <p14:creationId xmlns:p14="http://schemas.microsoft.com/office/powerpoint/2010/main" val="91302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76200"/>
            <a:ext cx="4495800" cy="5994400"/>
          </a:xfrm>
          <a:prstGeom prst="rect">
            <a:avLst/>
          </a:prstGeom>
        </p:spPr>
      </p:pic>
      <p:sp>
        <p:nvSpPr>
          <p:cNvPr id="5" name="TextBox 4"/>
          <p:cNvSpPr txBox="1"/>
          <p:nvPr/>
        </p:nvSpPr>
        <p:spPr>
          <a:xfrm>
            <a:off x="2209800" y="6070600"/>
            <a:ext cx="5791200" cy="369332"/>
          </a:xfrm>
          <a:prstGeom prst="rect">
            <a:avLst/>
          </a:prstGeom>
          <a:noFill/>
        </p:spPr>
        <p:txBody>
          <a:bodyPr wrap="square" rtlCol="0">
            <a:spAutoFit/>
          </a:bodyPr>
          <a:lstStyle/>
          <a:p>
            <a:r>
              <a:rPr lang="en-US" dirty="0" smtClean="0"/>
              <a:t>LNA TECHNOLOGY Cavity Preamp for 222 </a:t>
            </a:r>
            <a:r>
              <a:rPr lang="en-US" dirty="0" err="1" smtClean="0"/>
              <a:t>MHz.</a:t>
            </a:r>
            <a:endParaRPr lang="en-US" dirty="0"/>
          </a:p>
        </p:txBody>
      </p:sp>
    </p:spTree>
    <p:extLst>
      <p:ext uri="{BB962C8B-B14F-4D97-AF65-F5344CB8AC3E}">
        <p14:creationId xmlns:p14="http://schemas.microsoft.com/office/powerpoint/2010/main" val="393022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52400"/>
            <a:ext cx="7467600" cy="5600700"/>
          </a:xfrm>
          <a:prstGeom prst="rect">
            <a:avLst/>
          </a:prstGeom>
        </p:spPr>
      </p:pic>
      <p:sp>
        <p:nvSpPr>
          <p:cNvPr id="3" name="TextBox 2"/>
          <p:cNvSpPr txBox="1"/>
          <p:nvPr/>
        </p:nvSpPr>
        <p:spPr>
          <a:xfrm>
            <a:off x="762000" y="5867400"/>
            <a:ext cx="7924800" cy="369332"/>
          </a:xfrm>
          <a:prstGeom prst="rect">
            <a:avLst/>
          </a:prstGeom>
          <a:noFill/>
        </p:spPr>
        <p:txBody>
          <a:bodyPr wrap="square" rtlCol="0">
            <a:spAutoFit/>
          </a:bodyPr>
          <a:lstStyle/>
          <a:p>
            <a:r>
              <a:rPr lang="en-US" dirty="0" smtClean="0"/>
              <a:t>LNA Technology Cavity Preamp </a:t>
            </a:r>
            <a:r>
              <a:rPr lang="en-US" dirty="0" err="1" smtClean="0"/>
              <a:t>Bandpass</a:t>
            </a:r>
            <a:r>
              <a:rPr lang="en-US" dirty="0" smtClean="0"/>
              <a:t> plot.  Too much gain &amp; low selectivity</a:t>
            </a:r>
            <a:endParaRPr lang="en-US" dirty="0"/>
          </a:p>
        </p:txBody>
      </p:sp>
      <p:sp>
        <p:nvSpPr>
          <p:cNvPr id="4" name="TextBox 3"/>
          <p:cNvSpPr txBox="1"/>
          <p:nvPr/>
        </p:nvSpPr>
        <p:spPr>
          <a:xfrm>
            <a:off x="762000" y="6236732"/>
            <a:ext cx="7467600" cy="369332"/>
          </a:xfrm>
          <a:prstGeom prst="rect">
            <a:avLst/>
          </a:prstGeom>
          <a:noFill/>
        </p:spPr>
        <p:txBody>
          <a:bodyPr wrap="square" rtlCol="0">
            <a:spAutoFit/>
          </a:bodyPr>
          <a:lstStyle/>
          <a:p>
            <a:r>
              <a:rPr lang="en-US" dirty="0" smtClean="0"/>
              <a:t>25.5 dB gain at 222 MHz,  25.5 dB gain at 204 MHz!  5,5 dB gain at 470 MHz</a:t>
            </a:r>
            <a:endParaRPr lang="en-US" dirty="0"/>
          </a:p>
        </p:txBody>
      </p:sp>
    </p:spTree>
    <p:extLst>
      <p:ext uri="{BB962C8B-B14F-4D97-AF65-F5344CB8AC3E}">
        <p14:creationId xmlns:p14="http://schemas.microsoft.com/office/powerpoint/2010/main" val="251398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81000"/>
            <a:ext cx="7162800" cy="5372100"/>
          </a:xfrm>
          <a:prstGeom prst="rect">
            <a:avLst/>
          </a:prstGeom>
        </p:spPr>
      </p:pic>
      <p:sp>
        <p:nvSpPr>
          <p:cNvPr id="5" name="TextBox 4"/>
          <p:cNvSpPr txBox="1"/>
          <p:nvPr/>
        </p:nvSpPr>
        <p:spPr>
          <a:xfrm>
            <a:off x="1295400" y="5943600"/>
            <a:ext cx="6553200" cy="369332"/>
          </a:xfrm>
          <a:prstGeom prst="rect">
            <a:avLst/>
          </a:prstGeom>
          <a:noFill/>
        </p:spPr>
        <p:txBody>
          <a:bodyPr wrap="square" rtlCol="0">
            <a:spAutoFit/>
          </a:bodyPr>
          <a:lstStyle/>
          <a:p>
            <a:r>
              <a:rPr lang="en-US" dirty="0" smtClean="0"/>
              <a:t>Here is a DEMI high dynamic range 222LNA with SAW filter output</a:t>
            </a:r>
            <a:endParaRPr lang="en-US" dirty="0"/>
          </a:p>
        </p:txBody>
      </p:sp>
    </p:spTree>
    <p:extLst>
      <p:ext uri="{BB962C8B-B14F-4D97-AF65-F5344CB8AC3E}">
        <p14:creationId xmlns:p14="http://schemas.microsoft.com/office/powerpoint/2010/main" val="3313469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81000"/>
            <a:ext cx="7112000" cy="5334000"/>
          </a:xfrm>
          <a:prstGeom prst="rect">
            <a:avLst/>
          </a:prstGeom>
        </p:spPr>
      </p:pic>
      <p:sp>
        <p:nvSpPr>
          <p:cNvPr id="3" name="TextBox 2"/>
          <p:cNvSpPr txBox="1"/>
          <p:nvPr/>
        </p:nvSpPr>
        <p:spPr>
          <a:xfrm>
            <a:off x="1676400" y="5943600"/>
            <a:ext cx="6629400" cy="369332"/>
          </a:xfrm>
          <a:prstGeom prst="rect">
            <a:avLst/>
          </a:prstGeom>
          <a:noFill/>
        </p:spPr>
        <p:txBody>
          <a:bodyPr wrap="square" rtlCol="0">
            <a:spAutoFit/>
          </a:bodyPr>
          <a:lstStyle/>
          <a:p>
            <a:r>
              <a:rPr lang="en-US" dirty="0" smtClean="0"/>
              <a:t>DEMI 222LNA Preamp </a:t>
            </a:r>
            <a:r>
              <a:rPr lang="en-US" dirty="0" err="1" smtClean="0"/>
              <a:t>passband</a:t>
            </a:r>
            <a:r>
              <a:rPr lang="en-US" dirty="0" smtClean="0"/>
              <a:t> without the SAW filter</a:t>
            </a:r>
            <a:endParaRPr lang="en-US" dirty="0"/>
          </a:p>
        </p:txBody>
      </p:sp>
    </p:spTree>
    <p:extLst>
      <p:ext uri="{BB962C8B-B14F-4D97-AF65-F5344CB8AC3E}">
        <p14:creationId xmlns:p14="http://schemas.microsoft.com/office/powerpoint/2010/main" val="273766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Chronological History of TV Channels</a:t>
            </a:r>
            <a:endParaRPr lang="en-US" dirty="0"/>
          </a:p>
        </p:txBody>
      </p:sp>
      <p:sp>
        <p:nvSpPr>
          <p:cNvPr id="3" name="Content Placeholder 2"/>
          <p:cNvSpPr>
            <a:spLocks noGrp="1"/>
          </p:cNvSpPr>
          <p:nvPr>
            <p:ph idx="1"/>
          </p:nvPr>
        </p:nvSpPr>
        <p:spPr/>
        <p:txBody>
          <a:bodyPr>
            <a:normAutofit fontScale="92500"/>
          </a:bodyPr>
          <a:lstStyle/>
          <a:p>
            <a:r>
              <a:rPr lang="en-US" dirty="0" smtClean="0"/>
              <a:t>Original channels 2-13 and 14-83</a:t>
            </a:r>
          </a:p>
          <a:p>
            <a:r>
              <a:rPr lang="en-US" dirty="0" smtClean="0"/>
              <a:t>Analog TV occupied 54-88 MHz, 174-216 MHz, &amp; 470-890 MHz</a:t>
            </a:r>
          </a:p>
          <a:p>
            <a:r>
              <a:rPr lang="en-US" dirty="0" smtClean="0"/>
              <a:t>1983 UHF </a:t>
            </a:r>
            <a:r>
              <a:rPr lang="en-US" dirty="0" err="1" smtClean="0"/>
              <a:t>Ch</a:t>
            </a:r>
            <a:r>
              <a:rPr lang="en-US" dirty="0" smtClean="0"/>
              <a:t> 70-83 removed for land mobile use</a:t>
            </a:r>
          </a:p>
          <a:p>
            <a:r>
              <a:rPr lang="en-US" dirty="0" smtClean="0"/>
              <a:t>2009 </a:t>
            </a:r>
            <a:r>
              <a:rPr lang="en-US" dirty="0" err="1" smtClean="0"/>
              <a:t>Ch</a:t>
            </a:r>
            <a:r>
              <a:rPr lang="en-US" dirty="0" smtClean="0"/>
              <a:t> 52 -69 removed for cellular phones</a:t>
            </a:r>
          </a:p>
          <a:p>
            <a:r>
              <a:rPr lang="en-US" dirty="0" smtClean="0"/>
              <a:t>2019  38-50 removed for more cell phones</a:t>
            </a:r>
          </a:p>
          <a:p>
            <a:r>
              <a:rPr lang="en-US" dirty="0" smtClean="0"/>
              <a:t>Today only UHF </a:t>
            </a:r>
            <a:r>
              <a:rPr lang="en-US" dirty="0" err="1" smtClean="0"/>
              <a:t>Ch</a:t>
            </a:r>
            <a:r>
              <a:rPr lang="en-US" dirty="0" smtClean="0"/>
              <a:t> 14-36 are in use for TV broadcasting. </a:t>
            </a:r>
            <a:r>
              <a:rPr lang="en-US" dirty="0" err="1" smtClean="0"/>
              <a:t>Ch</a:t>
            </a:r>
            <a:r>
              <a:rPr lang="en-US" dirty="0" smtClean="0"/>
              <a:t> 37 reserved for radio astronomy</a:t>
            </a:r>
            <a:endParaRPr lang="en-US" dirty="0"/>
          </a:p>
        </p:txBody>
      </p:sp>
    </p:spTree>
    <p:extLst>
      <p:ext uri="{BB962C8B-B14F-4D97-AF65-F5344CB8AC3E}">
        <p14:creationId xmlns:p14="http://schemas.microsoft.com/office/powerpoint/2010/main" val="1802854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714500" y="-703418"/>
            <a:ext cx="5714999" cy="7619999"/>
          </a:xfrm>
          <a:prstGeom prst="rect">
            <a:avLst/>
          </a:prstGeom>
        </p:spPr>
      </p:pic>
      <p:sp>
        <p:nvSpPr>
          <p:cNvPr id="5" name="TextBox 4"/>
          <p:cNvSpPr txBox="1"/>
          <p:nvPr/>
        </p:nvSpPr>
        <p:spPr>
          <a:xfrm>
            <a:off x="1524000" y="6066934"/>
            <a:ext cx="7239000" cy="369332"/>
          </a:xfrm>
          <a:prstGeom prst="rect">
            <a:avLst/>
          </a:prstGeom>
          <a:noFill/>
        </p:spPr>
        <p:txBody>
          <a:bodyPr wrap="square" rtlCol="0">
            <a:spAutoFit/>
          </a:bodyPr>
          <a:lstStyle/>
          <a:p>
            <a:r>
              <a:rPr lang="en-US" dirty="0" smtClean="0"/>
              <a:t>DEMI 222LNA SAW Filter </a:t>
            </a:r>
            <a:r>
              <a:rPr lang="en-US" dirty="0" err="1" smtClean="0"/>
              <a:t>passband</a:t>
            </a:r>
            <a:r>
              <a:rPr lang="en-US" dirty="0" smtClean="0"/>
              <a:t>. Gain @ 222 MHz is 17 </a:t>
            </a:r>
            <a:r>
              <a:rPr lang="en-US" dirty="0" err="1" smtClean="0"/>
              <a:t>dB.</a:t>
            </a:r>
            <a:endParaRPr lang="en-US" dirty="0"/>
          </a:p>
        </p:txBody>
      </p:sp>
    </p:spTree>
    <p:extLst>
      <p:ext uri="{BB962C8B-B14F-4D97-AF65-F5344CB8AC3E}">
        <p14:creationId xmlns:p14="http://schemas.microsoft.com/office/powerpoint/2010/main" val="1407026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09600"/>
            <a:ext cx="3657600" cy="369332"/>
          </a:xfrm>
          <a:prstGeom prst="rect">
            <a:avLst/>
          </a:prstGeom>
          <a:noFill/>
        </p:spPr>
        <p:txBody>
          <a:bodyPr wrap="square" rtlCol="0">
            <a:spAutoFit/>
          </a:bodyPr>
          <a:lstStyle/>
          <a:p>
            <a:r>
              <a:rPr lang="en-US" dirty="0" smtClean="0"/>
              <a:t>TELEVISION INTERMOD EXAMPLES</a:t>
            </a:r>
            <a:endParaRPr lang="en-US" dirty="0"/>
          </a:p>
        </p:txBody>
      </p:sp>
      <p:sp>
        <p:nvSpPr>
          <p:cNvPr id="3" name="TextBox 2"/>
          <p:cNvSpPr txBox="1"/>
          <p:nvPr/>
        </p:nvSpPr>
        <p:spPr>
          <a:xfrm>
            <a:off x="990600" y="1219200"/>
            <a:ext cx="7086600" cy="1200329"/>
          </a:xfrm>
          <a:prstGeom prst="rect">
            <a:avLst/>
          </a:prstGeom>
          <a:noFill/>
        </p:spPr>
        <p:txBody>
          <a:bodyPr wrap="square" rtlCol="0">
            <a:spAutoFit/>
          </a:bodyPr>
          <a:lstStyle/>
          <a:p>
            <a:r>
              <a:rPr lang="en-US" dirty="0" smtClean="0"/>
              <a:t>VHF TELEVISION INTERMOD   2f2 - f1  or 2f1 - f2</a:t>
            </a:r>
          </a:p>
          <a:p>
            <a:r>
              <a:rPr lang="en-US" dirty="0" smtClean="0"/>
              <a:t>2 x CH 13 – CH12 =	222 MHz</a:t>
            </a:r>
          </a:p>
          <a:p>
            <a:r>
              <a:rPr lang="en-US" dirty="0" smtClean="0"/>
              <a:t>2 x CH 11 – CH 8 = 222 MHz</a:t>
            </a:r>
          </a:p>
          <a:p>
            <a:r>
              <a:rPr lang="en-US" dirty="0" smtClean="0"/>
              <a:t>2 X CH12 – CH 10 = 222 MHz</a:t>
            </a:r>
            <a:endParaRPr lang="en-US" dirty="0"/>
          </a:p>
        </p:txBody>
      </p:sp>
      <p:sp>
        <p:nvSpPr>
          <p:cNvPr id="4" name="TextBox 3"/>
          <p:cNvSpPr txBox="1"/>
          <p:nvPr/>
        </p:nvSpPr>
        <p:spPr>
          <a:xfrm>
            <a:off x="952500" y="2819399"/>
            <a:ext cx="7162800" cy="2031325"/>
          </a:xfrm>
          <a:prstGeom prst="rect">
            <a:avLst/>
          </a:prstGeom>
          <a:noFill/>
        </p:spPr>
        <p:txBody>
          <a:bodyPr wrap="square" rtlCol="0">
            <a:spAutoFit/>
          </a:bodyPr>
          <a:lstStyle/>
          <a:p>
            <a:r>
              <a:rPr lang="en-US" dirty="0" smtClean="0"/>
              <a:t>UHF TELEVISION INTERMOD   2f2 – f1  or  2f1 – f2</a:t>
            </a:r>
          </a:p>
          <a:p>
            <a:r>
              <a:rPr lang="en-US" dirty="0" smtClean="0"/>
              <a:t>2 x CH 14 – CH21 = 431 MHz (mid band)</a:t>
            </a:r>
          </a:p>
          <a:p>
            <a:r>
              <a:rPr lang="en-US" dirty="0" smtClean="0"/>
              <a:t>2 x CH 15 – CH23 = 431 MHz (mid band)</a:t>
            </a:r>
          </a:p>
          <a:p>
            <a:r>
              <a:rPr lang="en-US" dirty="0" smtClean="0"/>
              <a:t>2 x CH 20 -  CH 32 = 428- 440 MHz  (affected frequencies)</a:t>
            </a:r>
          </a:p>
          <a:p>
            <a:endParaRPr lang="en-US" dirty="0" smtClean="0"/>
          </a:p>
          <a:p>
            <a:endParaRPr lang="en-US" dirty="0"/>
          </a:p>
          <a:p>
            <a:endParaRPr lang="en-US" dirty="0"/>
          </a:p>
        </p:txBody>
      </p:sp>
      <p:sp>
        <p:nvSpPr>
          <p:cNvPr id="5" name="TextBox 4"/>
          <p:cNvSpPr txBox="1"/>
          <p:nvPr/>
        </p:nvSpPr>
        <p:spPr>
          <a:xfrm>
            <a:off x="1066800" y="4343400"/>
            <a:ext cx="7162800" cy="923330"/>
          </a:xfrm>
          <a:prstGeom prst="rect">
            <a:avLst/>
          </a:prstGeom>
          <a:noFill/>
        </p:spPr>
        <p:txBody>
          <a:bodyPr wrap="square" rtlCol="0">
            <a:spAutoFit/>
          </a:bodyPr>
          <a:lstStyle/>
          <a:p>
            <a:r>
              <a:rPr lang="en-US" dirty="0" smtClean="0"/>
              <a:t>A high IP3 solid state device might have IMD products down 80 to 100 dB, but if your frontend provides high gain at television frequencies, then even small amounts of IMD can raise the noise floor.</a:t>
            </a:r>
            <a:endParaRPr lang="en-US" dirty="0"/>
          </a:p>
        </p:txBody>
      </p:sp>
    </p:spTree>
    <p:extLst>
      <p:ext uri="{BB962C8B-B14F-4D97-AF65-F5344CB8AC3E}">
        <p14:creationId xmlns:p14="http://schemas.microsoft.com/office/powerpoint/2010/main" val="139910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idx="1"/>
          </p:nvPr>
        </p:nvSpPr>
        <p:spPr/>
        <p:txBody>
          <a:bodyPr>
            <a:normAutofit fontScale="92500"/>
          </a:bodyPr>
          <a:lstStyle/>
          <a:p>
            <a:r>
              <a:rPr lang="en-US" dirty="0" smtClean="0"/>
              <a:t>You have to determine which solution is best for your station. </a:t>
            </a:r>
          </a:p>
          <a:p>
            <a:r>
              <a:rPr lang="en-US" dirty="0" smtClean="0"/>
              <a:t>A Typical </a:t>
            </a:r>
            <a:r>
              <a:rPr lang="en-US" dirty="0" err="1" smtClean="0"/>
              <a:t>Tropo</a:t>
            </a:r>
            <a:r>
              <a:rPr lang="en-US" dirty="0" smtClean="0"/>
              <a:t> Station looks at a 300 K+ horizon. You can tolerate some filter loss. Put a filter ahead of your front end if you have TV overload</a:t>
            </a:r>
          </a:p>
          <a:p>
            <a:r>
              <a:rPr lang="en-US" dirty="0" smtClean="0"/>
              <a:t>An EME system not made for use on the horizon might need no filtering at all. </a:t>
            </a:r>
          </a:p>
          <a:p>
            <a:r>
              <a:rPr lang="en-US" dirty="0" smtClean="0"/>
              <a:t>A combo </a:t>
            </a:r>
            <a:r>
              <a:rPr lang="en-US" dirty="0" err="1" smtClean="0"/>
              <a:t>Tropo</a:t>
            </a:r>
            <a:r>
              <a:rPr lang="en-US" dirty="0" smtClean="0"/>
              <a:t> &amp; EME station is difficult! You need extremely low NF but good filtering.</a:t>
            </a:r>
            <a:endParaRPr lang="en-US" dirty="0"/>
          </a:p>
        </p:txBody>
      </p:sp>
    </p:spTree>
    <p:extLst>
      <p:ext uri="{BB962C8B-B14F-4D97-AF65-F5344CB8AC3E}">
        <p14:creationId xmlns:p14="http://schemas.microsoft.com/office/powerpoint/2010/main" val="2075998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Users\k1whs\Desktop\IHOP.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Users\k1whs\Desktop\IHOP.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k1whs\Desktop\DE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63" y="819150"/>
            <a:ext cx="6973887" cy="52181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71600" y="1216115"/>
            <a:ext cx="4343400" cy="646331"/>
          </a:xfrm>
          <a:prstGeom prst="rect">
            <a:avLst/>
          </a:prstGeom>
          <a:noFill/>
        </p:spPr>
        <p:txBody>
          <a:bodyPr wrap="square" rtlCol="0">
            <a:spAutoFit/>
          </a:bodyPr>
          <a:lstStyle/>
          <a:p>
            <a:r>
              <a:rPr lang="en-US" sz="3600" dirty="0" smtClean="0"/>
              <a:t>That’s it, I am Done!</a:t>
            </a:r>
            <a:endParaRPr lang="en-US" sz="3600" dirty="0"/>
          </a:p>
        </p:txBody>
      </p:sp>
    </p:spTree>
    <p:extLst>
      <p:ext uri="{BB962C8B-B14F-4D97-AF65-F5344CB8AC3E}">
        <p14:creationId xmlns:p14="http://schemas.microsoft.com/office/powerpoint/2010/main" val="129006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UHF TV FREQUENCIES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Channel 14: 470-476 MHz</a:t>
            </a:r>
          </a:p>
          <a:p>
            <a:r>
              <a:rPr lang="en-US" dirty="0" smtClean="0"/>
              <a:t>Channel 36: 602-608 MHz</a:t>
            </a:r>
          </a:p>
          <a:p>
            <a:r>
              <a:rPr lang="en-US" dirty="0" smtClean="0"/>
              <a:t>Channel 13: 210-216 MHz</a:t>
            </a:r>
          </a:p>
          <a:p>
            <a:r>
              <a:rPr lang="en-US" dirty="0" smtClean="0"/>
              <a:t>Channel 12: 204-210 MHz</a:t>
            </a:r>
          </a:p>
          <a:p>
            <a:r>
              <a:rPr lang="en-US" dirty="0" smtClean="0"/>
              <a:t>Channel 11: 198-204 MHz</a:t>
            </a:r>
          </a:p>
          <a:p>
            <a:pPr marL="0" indent="0">
              <a:buNone/>
            </a:pPr>
            <a:r>
              <a:rPr lang="en-US" dirty="0" smtClean="0"/>
              <a:t>For a listing of channels in your area, check out:</a:t>
            </a:r>
          </a:p>
          <a:p>
            <a:r>
              <a:rPr lang="en-US" u="sng" dirty="0">
                <a:hlinkClick r:id="rId2"/>
              </a:rPr>
              <a:t>https://otadtv.com/tvtower/index.html</a:t>
            </a:r>
            <a:endParaRPr lang="en-US" dirty="0"/>
          </a:p>
          <a:p>
            <a:r>
              <a:rPr lang="en-US" u="sng" dirty="0">
                <a:hlinkClick r:id="rId3"/>
              </a:rPr>
              <a:t>https://www.rabbitears.info</a:t>
            </a:r>
            <a:endParaRPr lang="en-US" dirty="0"/>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554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600"/>
            <a:ext cx="8001000" cy="6000750"/>
          </a:xfrm>
          <a:prstGeom prst="rect">
            <a:avLst/>
          </a:prstGeom>
        </p:spPr>
      </p:pic>
      <p:sp>
        <p:nvSpPr>
          <p:cNvPr id="2" name="Title 1"/>
          <p:cNvSpPr>
            <a:spLocks noGrp="1"/>
          </p:cNvSpPr>
          <p:nvPr>
            <p:ph type="title"/>
          </p:nvPr>
        </p:nvSpPr>
        <p:spPr>
          <a:xfrm>
            <a:off x="457200" y="274638"/>
            <a:ext cx="8229600" cy="4602162"/>
          </a:xfrm>
        </p:spPr>
        <p:txBody>
          <a:bodyPr/>
          <a:lstStyle/>
          <a:p>
            <a:r>
              <a:rPr lang="en-US" dirty="0" smtClean="0"/>
              <a:t>A SHORT HISTORY OF MY RFI</a:t>
            </a:r>
            <a:endParaRPr lang="en-US" dirty="0"/>
          </a:p>
        </p:txBody>
      </p:sp>
      <p:sp>
        <p:nvSpPr>
          <p:cNvPr id="3" name="TextBox 2"/>
          <p:cNvSpPr txBox="1"/>
          <p:nvPr/>
        </p:nvSpPr>
        <p:spPr>
          <a:xfrm>
            <a:off x="990600" y="5715000"/>
            <a:ext cx="3581400" cy="381000"/>
          </a:xfrm>
          <a:prstGeom prst="rect">
            <a:avLst/>
          </a:prstGeom>
          <a:noFill/>
        </p:spPr>
        <p:txBody>
          <a:bodyPr wrap="square" rtlCol="0">
            <a:spAutoFit/>
          </a:bodyPr>
          <a:lstStyle/>
          <a:p>
            <a:r>
              <a:rPr lang="en-US" dirty="0" smtClean="0"/>
              <a:t>( Cue the violins! )</a:t>
            </a:r>
            <a:endParaRPr lang="en-US" dirty="0"/>
          </a:p>
        </p:txBody>
      </p:sp>
    </p:spTree>
    <p:extLst>
      <p:ext uri="{BB962C8B-B14F-4D97-AF65-F5344CB8AC3E}">
        <p14:creationId xmlns:p14="http://schemas.microsoft.com/office/powerpoint/2010/main" val="168425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Fundamental Overload Situation</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Strong TV station located within the </a:t>
            </a:r>
            <a:r>
              <a:rPr lang="en-US" dirty="0" err="1" smtClean="0"/>
              <a:t>passband</a:t>
            </a:r>
            <a:r>
              <a:rPr lang="en-US" dirty="0" smtClean="0"/>
              <a:t> of your preamp and </a:t>
            </a:r>
            <a:r>
              <a:rPr lang="en-US" dirty="0" err="1" smtClean="0"/>
              <a:t>transverter</a:t>
            </a:r>
            <a:r>
              <a:rPr lang="en-US" dirty="0" smtClean="0"/>
              <a:t> system</a:t>
            </a:r>
          </a:p>
          <a:p>
            <a:r>
              <a:rPr lang="en-US" dirty="0" smtClean="0"/>
              <a:t>TV overload sounds like random noise.</a:t>
            </a:r>
          </a:p>
          <a:p>
            <a:r>
              <a:rPr lang="en-US" dirty="0" smtClean="0"/>
              <a:t>What does your preamp front end look like?</a:t>
            </a:r>
          </a:p>
          <a:p>
            <a:r>
              <a:rPr lang="en-US" dirty="0" smtClean="0"/>
              <a:t>Preamp should have gain set as low as possible. Otherwise, you overload subsequent  stages in the </a:t>
            </a:r>
            <a:r>
              <a:rPr lang="en-US" dirty="0" err="1" smtClean="0"/>
              <a:t>transverter</a:t>
            </a:r>
            <a:r>
              <a:rPr lang="en-US" dirty="0" smtClean="0"/>
              <a:t>    Filters? Attenuators?</a:t>
            </a:r>
          </a:p>
          <a:p>
            <a:r>
              <a:rPr lang="en-US" dirty="0" smtClean="0"/>
              <a:t>Use a preamp with good dynamic range. That means it draws more current typically.</a:t>
            </a:r>
            <a:endParaRPr lang="en-US" dirty="0"/>
          </a:p>
        </p:txBody>
      </p:sp>
    </p:spTree>
    <p:extLst>
      <p:ext uri="{BB962C8B-B14F-4D97-AF65-F5344CB8AC3E}">
        <p14:creationId xmlns:p14="http://schemas.microsoft.com/office/powerpoint/2010/main" val="74755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First Attempt at Tower Mounting</a:t>
            </a:r>
            <a:endParaRPr lang="en-US" dirty="0"/>
          </a:p>
        </p:txBody>
      </p:sp>
      <p:sp>
        <p:nvSpPr>
          <p:cNvPr id="3" name="Content Placeholder 2"/>
          <p:cNvSpPr>
            <a:spLocks noGrp="1"/>
          </p:cNvSpPr>
          <p:nvPr>
            <p:ph idx="1"/>
          </p:nvPr>
        </p:nvSpPr>
        <p:spPr/>
        <p:txBody>
          <a:bodyPr/>
          <a:lstStyle/>
          <a:p>
            <a:r>
              <a:rPr lang="en-US" dirty="0" smtClean="0"/>
              <a:t>Use a SOTA preamp</a:t>
            </a:r>
          </a:p>
          <a:p>
            <a:r>
              <a:rPr lang="en-US" dirty="0" smtClean="0"/>
              <a:t>Put it in a weather proof box with some RF switching</a:t>
            </a:r>
          </a:p>
          <a:p>
            <a:r>
              <a:rPr lang="en-US" dirty="0" smtClean="0"/>
              <a:t>Get ready for DX. Yeah…Right!  </a:t>
            </a:r>
            <a:endParaRPr lang="en-US" dirty="0"/>
          </a:p>
        </p:txBody>
      </p:sp>
    </p:spTree>
    <p:extLst>
      <p:ext uri="{BB962C8B-B14F-4D97-AF65-F5344CB8AC3E}">
        <p14:creationId xmlns:p14="http://schemas.microsoft.com/office/powerpoint/2010/main" val="334980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76200"/>
            <a:ext cx="4495800" cy="5994400"/>
          </a:xfrm>
          <a:prstGeom prst="rect">
            <a:avLst/>
          </a:prstGeom>
        </p:spPr>
      </p:pic>
      <p:sp>
        <p:nvSpPr>
          <p:cNvPr id="5" name="TextBox 4"/>
          <p:cNvSpPr txBox="1"/>
          <p:nvPr/>
        </p:nvSpPr>
        <p:spPr>
          <a:xfrm>
            <a:off x="838200" y="6070600"/>
            <a:ext cx="7391400" cy="369332"/>
          </a:xfrm>
          <a:prstGeom prst="rect">
            <a:avLst/>
          </a:prstGeom>
          <a:noFill/>
        </p:spPr>
        <p:txBody>
          <a:bodyPr wrap="square" rtlCol="0">
            <a:spAutoFit/>
          </a:bodyPr>
          <a:lstStyle/>
          <a:p>
            <a:r>
              <a:rPr lang="en-US" dirty="0" smtClean="0"/>
              <a:t>Original Tower </a:t>
            </a:r>
            <a:r>
              <a:rPr lang="en-US" dirty="0" err="1" smtClean="0"/>
              <a:t>Mtd</a:t>
            </a:r>
            <a:r>
              <a:rPr lang="en-US" dirty="0" smtClean="0"/>
              <a:t> Preamp with RELCOM Coax relay &amp; DEMI preamp</a:t>
            </a:r>
            <a:endParaRPr lang="en-US" dirty="0"/>
          </a:p>
        </p:txBody>
      </p:sp>
    </p:spTree>
    <p:extLst>
      <p:ext uri="{BB962C8B-B14F-4D97-AF65-F5344CB8AC3E}">
        <p14:creationId xmlns:p14="http://schemas.microsoft.com/office/powerpoint/2010/main" val="247759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Close, but no cigar!</a:t>
            </a:r>
          </a:p>
          <a:p>
            <a:r>
              <a:rPr lang="en-US" dirty="0" smtClean="0"/>
              <a:t>Tower </a:t>
            </a:r>
            <a:r>
              <a:rPr lang="en-US" dirty="0" err="1" smtClean="0"/>
              <a:t>Mtd</a:t>
            </a:r>
            <a:r>
              <a:rPr lang="en-US" dirty="0" smtClean="0"/>
              <a:t> Preamp #1 did not cut the mustard</a:t>
            </a:r>
          </a:p>
          <a:p>
            <a:r>
              <a:rPr lang="en-US" dirty="0" smtClean="0"/>
              <a:t>Channel 11 at -28 </a:t>
            </a:r>
            <a:r>
              <a:rPr lang="en-US" dirty="0" err="1" smtClean="0"/>
              <a:t>dBm</a:t>
            </a:r>
            <a:r>
              <a:rPr lang="en-US" dirty="0" smtClean="0"/>
              <a:t> with noise peaks at about -18 </a:t>
            </a:r>
            <a:r>
              <a:rPr lang="en-US" dirty="0" err="1" smtClean="0"/>
              <a:t>dBm</a:t>
            </a:r>
            <a:r>
              <a:rPr lang="en-US" dirty="0" smtClean="0"/>
              <a:t> introduced a few dB of excess noise at 222 MHz when aimed at the TV site.</a:t>
            </a:r>
          </a:p>
          <a:p>
            <a:r>
              <a:rPr lang="en-US" dirty="0" smtClean="0"/>
              <a:t>The preamp was fine everywhere else</a:t>
            </a:r>
          </a:p>
          <a:p>
            <a:r>
              <a:rPr lang="en-US" dirty="0" smtClean="0"/>
              <a:t>Unfortunately the TV station was at 219 degrees, the same heading as NYC area.</a:t>
            </a:r>
          </a:p>
          <a:p>
            <a:r>
              <a:rPr lang="en-US" dirty="0" smtClean="0"/>
              <a:t>How to eliminate the few dB of RFI.</a:t>
            </a:r>
            <a:endParaRPr lang="en-US" dirty="0"/>
          </a:p>
        </p:txBody>
      </p:sp>
    </p:spTree>
    <p:extLst>
      <p:ext uri="{BB962C8B-B14F-4D97-AF65-F5344CB8AC3E}">
        <p14:creationId xmlns:p14="http://schemas.microsoft.com/office/powerpoint/2010/main" val="1240502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do not contemplate EME</a:t>
            </a:r>
            <a:endParaRPr lang="en-US" dirty="0"/>
          </a:p>
        </p:txBody>
      </p:sp>
      <p:sp>
        <p:nvSpPr>
          <p:cNvPr id="3" name="Content Placeholder 2"/>
          <p:cNvSpPr>
            <a:spLocks noGrp="1"/>
          </p:cNvSpPr>
          <p:nvPr>
            <p:ph idx="1"/>
          </p:nvPr>
        </p:nvSpPr>
        <p:spPr/>
        <p:txBody>
          <a:bodyPr/>
          <a:lstStyle/>
          <a:p>
            <a:r>
              <a:rPr lang="en-US" dirty="0" smtClean="0"/>
              <a:t>A tower mounted preamp is a great idea on 222 MHz and higher.  (Sky noise is low)</a:t>
            </a:r>
          </a:p>
          <a:p>
            <a:r>
              <a:rPr lang="en-US" dirty="0" smtClean="0"/>
              <a:t>Use a good </a:t>
            </a:r>
            <a:r>
              <a:rPr lang="en-US" dirty="0" smtClean="0">
                <a:solidFill>
                  <a:srgbClr val="FF0000"/>
                </a:solidFill>
              </a:rPr>
              <a:t>low loss </a:t>
            </a:r>
            <a:r>
              <a:rPr lang="en-US" dirty="0" smtClean="0"/>
              <a:t>filter in front of it.</a:t>
            </a:r>
          </a:p>
          <a:p>
            <a:r>
              <a:rPr lang="en-US" dirty="0" smtClean="0"/>
              <a:t>I saw about a 2 dB S/N improvement with the tower mounted preamp. VERY NOTICEABLE.</a:t>
            </a:r>
          </a:p>
          <a:p>
            <a:r>
              <a:rPr lang="en-US" dirty="0" smtClean="0"/>
              <a:t>A filter after the preamp will save your </a:t>
            </a:r>
            <a:r>
              <a:rPr lang="en-US" dirty="0" err="1" smtClean="0"/>
              <a:t>transverter</a:t>
            </a:r>
            <a:r>
              <a:rPr lang="en-US" dirty="0" smtClean="0"/>
              <a:t> from unwanted overload, mixing, or 3</a:t>
            </a:r>
            <a:r>
              <a:rPr lang="en-US" baseline="30000" dirty="0" smtClean="0"/>
              <a:t>rd</a:t>
            </a:r>
            <a:r>
              <a:rPr lang="en-US" dirty="0" smtClean="0"/>
              <a:t> order </a:t>
            </a:r>
            <a:r>
              <a:rPr lang="en-US" dirty="0" err="1" smtClean="0"/>
              <a:t>intermod</a:t>
            </a:r>
            <a:r>
              <a:rPr lang="en-US" dirty="0" smtClean="0"/>
              <a:t> problems.</a:t>
            </a:r>
            <a:endParaRPr lang="en-US" dirty="0"/>
          </a:p>
        </p:txBody>
      </p:sp>
    </p:spTree>
    <p:extLst>
      <p:ext uri="{BB962C8B-B14F-4D97-AF65-F5344CB8AC3E}">
        <p14:creationId xmlns:p14="http://schemas.microsoft.com/office/powerpoint/2010/main" val="1992619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3896</TotalTime>
  <Words>917</Words>
  <Application>Microsoft Office PowerPoint</Application>
  <PresentationFormat>On-screen Show (4:3)</PresentationFormat>
  <Paragraphs>92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EVIL TELEVISION RFI</vt:lpstr>
      <vt:lpstr>Chronological History of TV Channels</vt:lpstr>
      <vt:lpstr>UHF TV FREQUENCIES</vt:lpstr>
      <vt:lpstr>A SHORT HISTORY OF MY RFI</vt:lpstr>
      <vt:lpstr>Fundamental Overload Situation</vt:lpstr>
      <vt:lpstr>A First Attempt at Tower Mounting</vt:lpstr>
      <vt:lpstr>PowerPoint Presentation</vt:lpstr>
      <vt:lpstr>The Results</vt:lpstr>
      <vt:lpstr>If do not contemplate EME</vt:lpstr>
      <vt:lpstr>Attempt #2</vt:lpstr>
      <vt:lpstr>PowerPoint Presentation</vt:lpstr>
      <vt:lpstr>AGO CAVITY PREAMP</vt:lpstr>
      <vt:lpstr>Some Typical Preamps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Bottom 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TELEVISION RFI</dc:title>
  <dc:creator>k1whs@metrocast.net</dc:creator>
  <cp:lastModifiedBy>k1whs@metrocast.net</cp:lastModifiedBy>
  <cp:revision>34</cp:revision>
  <dcterms:created xsi:type="dcterms:W3CDTF">2023-02-09T16:22:24Z</dcterms:created>
  <dcterms:modified xsi:type="dcterms:W3CDTF">2023-03-28T13:45:23Z</dcterms:modified>
</cp:coreProperties>
</file>